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4" r:id="rId4"/>
    <p:sldId id="287" r:id="rId5"/>
    <p:sldId id="312" r:id="rId6"/>
    <p:sldId id="288" r:id="rId7"/>
    <p:sldId id="308" r:id="rId8"/>
    <p:sldId id="275" r:id="rId9"/>
    <p:sldId id="290" r:id="rId10"/>
    <p:sldId id="291" r:id="rId11"/>
    <p:sldId id="292" r:id="rId12"/>
    <p:sldId id="293" r:id="rId13"/>
    <p:sldId id="294" r:id="rId14"/>
    <p:sldId id="309" r:id="rId15"/>
    <p:sldId id="313" r:id="rId16"/>
    <p:sldId id="314" r:id="rId17"/>
    <p:sldId id="315" r:id="rId18"/>
    <p:sldId id="317" r:id="rId19"/>
    <p:sldId id="318" r:id="rId20"/>
    <p:sldId id="319" r:id="rId21"/>
    <p:sldId id="320" r:id="rId22"/>
    <p:sldId id="321" r:id="rId23"/>
    <p:sldId id="31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2016" y="-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EE81F-B32C-EF4E-83A4-09346DC0FDA0}" type="datetimeFigureOut">
              <a:rPr lang="ru-RU" smtClean="0"/>
              <a:t>01.06.15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49DA6-E566-5D47-AD9A-4AD17E973C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48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49DA6-E566-5D47-AD9A-4AD17E973C1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063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49DA6-E566-5D47-AD9A-4AD17E973C1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984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49DA6-E566-5D47-AD9A-4AD17E973C1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537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Поиск учреждения культуры (1.</a:t>
            </a:r>
            <a:r>
              <a:rPr lang="ru-RU" baseline="0" dirty="0" smtClean="0"/>
              <a:t> по названию;2. по виду)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49DA6-E566-5D47-AD9A-4AD17E973C1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567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Интернет-портал,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где получатель может выбрать учреждение и поставить ему оценки.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Эксперимент показал, что данный способ сбора информации самый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низкозатратный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но количество оценок крайне невысоко. В целом, за месяц получается по 10-15 достоверных оценок на учреждение.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Были случаи, когда количество оценок набиралось до 100 за неделю, но здесь внутренние системы контроля обнаруживают недобросовестные приемы голосования и исключают данные оценки из рейтинга.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Например, Концертно-зрелищный центр решил при помощи прокси-серверов выставить многочисленные оценки из Брюсселя, Вены, Праги и Амстердама за короткий промежуток времени.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Другой пример – ЦЕНТРАЛЬНАЯ БИБЛИОТЕКА получила много оценок, но при оценивании указывались несуществующие адреса электронной почты.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Верх изобретательности продемонстрировал ТЕАТР ДРАМЫ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они создали полу-робота, который заходил раз  на сайт и ставил оценки,  а человек только вводил код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антиспама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Данные оценки сохраняются в системе, но не учитываются при расчете рейтинга.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49DA6-E566-5D47-AD9A-4AD17E973C1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404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49DA6-E566-5D47-AD9A-4AD17E973C1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898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C49DA6-E566-5D47-AD9A-4AD17E973C13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819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9793-1BAA-46A4-BA7F-1D2DC3318F0C}" type="datetimeFigureOut">
              <a:rPr lang="ru-RU" smtClean="0"/>
              <a:pPr/>
              <a:t>01.06.15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1EF4-DEC4-42A0-803B-805446930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280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9793-1BAA-46A4-BA7F-1D2DC3318F0C}" type="datetimeFigureOut">
              <a:rPr lang="ru-RU" smtClean="0"/>
              <a:pPr/>
              <a:t>01.06.15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1EF4-DEC4-42A0-803B-805446930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402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9793-1BAA-46A4-BA7F-1D2DC3318F0C}" type="datetimeFigureOut">
              <a:rPr lang="ru-RU" smtClean="0"/>
              <a:pPr/>
              <a:t>01.06.15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1EF4-DEC4-42A0-803B-805446930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042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9793-1BAA-46A4-BA7F-1D2DC3318F0C}" type="datetimeFigureOut">
              <a:rPr lang="ru-RU" smtClean="0"/>
              <a:pPr/>
              <a:t>01.06.15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1EF4-DEC4-42A0-803B-805446930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362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9793-1BAA-46A4-BA7F-1D2DC3318F0C}" type="datetimeFigureOut">
              <a:rPr lang="ru-RU" smtClean="0"/>
              <a:pPr/>
              <a:t>01.06.15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1EF4-DEC4-42A0-803B-805446930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27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9793-1BAA-46A4-BA7F-1D2DC3318F0C}" type="datetimeFigureOut">
              <a:rPr lang="ru-RU" smtClean="0"/>
              <a:pPr/>
              <a:t>01.06.15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1EF4-DEC4-42A0-803B-805446930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31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9793-1BAA-46A4-BA7F-1D2DC3318F0C}" type="datetimeFigureOut">
              <a:rPr lang="ru-RU" smtClean="0"/>
              <a:pPr/>
              <a:t>01.06.15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1EF4-DEC4-42A0-803B-805446930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64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9793-1BAA-46A4-BA7F-1D2DC3318F0C}" type="datetimeFigureOut">
              <a:rPr lang="ru-RU" smtClean="0"/>
              <a:pPr/>
              <a:t>01.06.15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1EF4-DEC4-42A0-803B-805446930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544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9793-1BAA-46A4-BA7F-1D2DC3318F0C}" type="datetimeFigureOut">
              <a:rPr lang="ru-RU" smtClean="0"/>
              <a:pPr/>
              <a:t>01.06.15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1EF4-DEC4-42A0-803B-805446930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549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9793-1BAA-46A4-BA7F-1D2DC3318F0C}" type="datetimeFigureOut">
              <a:rPr lang="ru-RU" smtClean="0"/>
              <a:pPr/>
              <a:t>01.06.15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1EF4-DEC4-42A0-803B-805446930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471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9793-1BAA-46A4-BA7F-1D2DC3318F0C}" type="datetimeFigureOut">
              <a:rPr lang="ru-RU" smtClean="0"/>
              <a:pPr/>
              <a:t>01.06.15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61EF4-DEC4-42A0-803B-805446930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309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9793-1BAA-46A4-BA7F-1D2DC3318F0C}" type="datetimeFigureOut">
              <a:rPr lang="ru-RU" smtClean="0"/>
              <a:pPr/>
              <a:t>01.06.15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61EF4-DEC4-42A0-803B-805446930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55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1600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1739900"/>
            <a:ext cx="77048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"/>
                <a:cs typeface="Arial"/>
              </a:rPr>
              <a:t>Функционирование системы</a:t>
            </a:r>
          </a:p>
          <a:p>
            <a:pPr algn="ctr"/>
            <a:r>
              <a:rPr lang="ru-RU" sz="4000" dirty="0" smtClean="0">
                <a:solidFill>
                  <a:srgbClr val="FF0000"/>
                </a:solidFill>
                <a:latin typeface="Arial"/>
                <a:cs typeface="Arial"/>
              </a:rPr>
              <a:t>независимой оценки качества услуг </a:t>
            </a:r>
          </a:p>
          <a:p>
            <a:pPr algn="ctr"/>
            <a:r>
              <a:rPr lang="ru-RU" sz="4000" dirty="0">
                <a:solidFill>
                  <a:srgbClr val="FF0000"/>
                </a:solidFill>
                <a:latin typeface="Arial"/>
                <a:cs typeface="Arial"/>
              </a:rPr>
              <a:t>в</a:t>
            </a:r>
            <a:r>
              <a:rPr lang="ru-RU" sz="4000" dirty="0" smtClean="0">
                <a:solidFill>
                  <a:srgbClr val="FF0000"/>
                </a:solidFill>
                <a:latin typeface="Arial"/>
                <a:cs typeface="Arial"/>
              </a:rPr>
              <a:t> сфере культуры</a:t>
            </a:r>
            <a:endParaRPr lang="ru-RU" sz="4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4365104"/>
            <a:ext cx="8517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Генеральный </a:t>
            </a:r>
            <a:r>
              <a:rPr lang="ru-RU" sz="2400" dirty="0"/>
              <a:t>директор</a:t>
            </a:r>
          </a:p>
          <a:p>
            <a:r>
              <a:rPr lang="ru-RU" sz="2400" dirty="0" smtClean="0"/>
              <a:t>Рейтингового агентства </a:t>
            </a:r>
            <a:r>
              <a:rPr lang="ru-RU" sz="2400" dirty="0"/>
              <a:t>независимой оценки качества услуг в различных социальных сферах (культуры, образования, науки, здравоохранения, спорта</a:t>
            </a:r>
            <a:r>
              <a:rPr lang="ru-RU" sz="2400" dirty="0" smtClean="0"/>
              <a:t>)</a:t>
            </a:r>
            <a:endParaRPr lang="ru-RU" sz="2400" dirty="0"/>
          </a:p>
          <a:p>
            <a:r>
              <a:rPr lang="ru-RU" sz="2400" dirty="0"/>
              <a:t>Петухов Роман </a:t>
            </a:r>
            <a:r>
              <a:rPr lang="ru-RU" sz="2400" dirty="0" smtClean="0"/>
              <a:t>Вадимович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55479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77"/>
            <a:ext cx="9144000" cy="1638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87" t="918" r="-287" b="-918"/>
          <a:stretch/>
        </p:blipFill>
        <p:spPr>
          <a:xfrm>
            <a:off x="2451982" y="2924944"/>
            <a:ext cx="4240035" cy="331912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Заголовок 6"/>
          <p:cNvSpPr txBox="1">
            <a:spLocks/>
          </p:cNvSpPr>
          <p:nvPr/>
        </p:nvSpPr>
        <p:spPr>
          <a:xfrm>
            <a:off x="219248" y="1897699"/>
            <a:ext cx="8705503" cy="667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FF0000"/>
                </a:solidFill>
              </a:rPr>
              <a:t>Изучение мнения получателей услуг 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(баннер на сайте учреждения)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00765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77"/>
            <a:ext cx="9144000" cy="1638464"/>
          </a:xfrm>
          <a:prstGeom prst="rect">
            <a:avLst/>
          </a:prstGeom>
        </p:spPr>
      </p:pic>
      <p:sp>
        <p:nvSpPr>
          <p:cNvPr id="6" name="Заголовок 6"/>
          <p:cNvSpPr txBox="1">
            <a:spLocks/>
          </p:cNvSpPr>
          <p:nvPr/>
        </p:nvSpPr>
        <p:spPr>
          <a:xfrm>
            <a:off x="0" y="1685801"/>
            <a:ext cx="9141231" cy="7350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FF0000"/>
                </a:solidFill>
              </a:rPr>
              <a:t>Размещение ссылки на оценку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</a:rPr>
              <a:t>в </a:t>
            </a:r>
            <a:r>
              <a:rPr lang="ru-RU" sz="3200" b="1" dirty="0">
                <a:solidFill>
                  <a:srgbClr val="FF0000"/>
                </a:solidFill>
              </a:rPr>
              <a:t>социальных сетях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3249260"/>
            <a:ext cx="3975414" cy="25779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r="2420"/>
          <a:stretch/>
        </p:blipFill>
        <p:spPr>
          <a:xfrm>
            <a:off x="4307528" y="3212976"/>
            <a:ext cx="4656959" cy="266977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22473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77"/>
            <a:ext cx="9144000" cy="1638464"/>
          </a:xfrm>
          <a:prstGeom prst="rect">
            <a:avLst/>
          </a:prstGeom>
        </p:spPr>
      </p:pic>
      <p:sp>
        <p:nvSpPr>
          <p:cNvPr id="6" name="Заголовок 6"/>
          <p:cNvSpPr txBox="1">
            <a:spLocks/>
          </p:cNvSpPr>
          <p:nvPr/>
        </p:nvSpPr>
        <p:spPr>
          <a:xfrm>
            <a:off x="251520" y="1628800"/>
            <a:ext cx="8558336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FF0000"/>
                </a:solidFill>
              </a:rPr>
              <a:t>Изучение мнения получателей услуг </a:t>
            </a:r>
          </a:p>
          <a:p>
            <a:r>
              <a:rPr lang="ru-RU" sz="3200" b="1" dirty="0">
                <a:solidFill>
                  <a:srgbClr val="FF0000"/>
                </a:solidFill>
              </a:rPr>
              <a:t>(терминал в учреждении)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6360" y="3060180"/>
            <a:ext cx="3486397" cy="26147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168" y="2708920"/>
            <a:ext cx="3925274" cy="341118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71039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437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708920"/>
            <a:ext cx="5442613" cy="338255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Альтернативный процесс 10"/>
          <p:cNvSpPr/>
          <p:nvPr/>
        </p:nvSpPr>
        <p:spPr>
          <a:xfrm>
            <a:off x="5967791" y="2435841"/>
            <a:ext cx="2708665" cy="3585447"/>
          </a:xfrm>
          <a:prstGeom prst="flowChartAlternateProcess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ru-RU" sz="2400" b="1" dirty="0" smtClean="0">
                <a:solidFill>
                  <a:prstClr val="black"/>
                </a:solidFill>
              </a:rPr>
              <a:t>Телефонный опрос</a:t>
            </a:r>
          </a:p>
          <a:p>
            <a:pPr lvl="0" algn="just"/>
            <a:endParaRPr lang="ru-RU" sz="2400" b="1" dirty="0" smtClean="0">
              <a:solidFill>
                <a:prstClr val="black"/>
              </a:solidFill>
            </a:endParaRPr>
          </a:p>
          <a:p>
            <a:pPr lvl="0" algn="just"/>
            <a:r>
              <a:rPr lang="ru-RU" sz="2400" b="1" dirty="0" smtClean="0">
                <a:solidFill>
                  <a:prstClr val="black"/>
                </a:solidFill>
              </a:rPr>
              <a:t>Интервью на выходе из учреждения</a:t>
            </a:r>
          </a:p>
        </p:txBody>
      </p:sp>
      <p:sp>
        <p:nvSpPr>
          <p:cNvPr id="8" name="Заголовок 6"/>
          <p:cNvSpPr txBox="1">
            <a:spLocks/>
          </p:cNvSpPr>
          <p:nvPr/>
        </p:nvSpPr>
        <p:spPr>
          <a:xfrm>
            <a:off x="825137" y="1344391"/>
            <a:ext cx="7982272" cy="1053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FF0000"/>
                </a:solidFill>
              </a:rPr>
              <a:t>Изучение мнения получателей услуг 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(социологическое исследование)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06028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1643755"/>
          </a:xfrm>
          <a:prstGeom prst="rect">
            <a:avLst/>
          </a:prstGeom>
        </p:spPr>
      </p:pic>
      <p:sp>
        <p:nvSpPr>
          <p:cNvPr id="8" name="Альтернативный процесс 6"/>
          <p:cNvSpPr/>
          <p:nvPr/>
        </p:nvSpPr>
        <p:spPr>
          <a:xfrm>
            <a:off x="2398921" y="2245512"/>
            <a:ext cx="1728191" cy="406266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1. Доступность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9" name="Альтернативный процесс 8"/>
          <p:cNvSpPr/>
          <p:nvPr/>
        </p:nvSpPr>
        <p:spPr>
          <a:xfrm>
            <a:off x="4645124" y="2223948"/>
            <a:ext cx="1642228" cy="385960"/>
          </a:xfrm>
          <a:prstGeom prst="flowChartAlternateProcess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2. Стоимость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1" name="Альтернативный процесс 15"/>
          <p:cNvSpPr/>
          <p:nvPr/>
        </p:nvSpPr>
        <p:spPr>
          <a:xfrm>
            <a:off x="221211" y="2247034"/>
            <a:ext cx="1758501" cy="404743"/>
          </a:xfrm>
          <a:prstGeom prst="flowChartAlternateProcess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Интернет-портал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3" name="Альтернативный процесс 17"/>
          <p:cNvSpPr/>
          <p:nvPr/>
        </p:nvSpPr>
        <p:spPr>
          <a:xfrm>
            <a:off x="2397805" y="3193461"/>
            <a:ext cx="1728191" cy="406266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1. Доступность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4" name="Альтернативный процесс 18"/>
          <p:cNvSpPr/>
          <p:nvPr/>
        </p:nvSpPr>
        <p:spPr>
          <a:xfrm>
            <a:off x="4644008" y="3171897"/>
            <a:ext cx="1642228" cy="385960"/>
          </a:xfrm>
          <a:prstGeom prst="flowChartAlternateProcess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2. Стоимость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6" name="Альтернативный процесс 20"/>
          <p:cNvSpPr/>
          <p:nvPr/>
        </p:nvSpPr>
        <p:spPr>
          <a:xfrm>
            <a:off x="220095" y="3181026"/>
            <a:ext cx="1759617" cy="404743"/>
          </a:xfrm>
          <a:prstGeom prst="flowChartAlternateProcess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err="1" smtClean="0">
                <a:solidFill>
                  <a:prstClr val="black"/>
                </a:solidFill>
              </a:rPr>
              <a:t>Виджет</a:t>
            </a:r>
            <a:r>
              <a:rPr lang="ru-RU" sz="1600" b="1" dirty="0" smtClean="0">
                <a:solidFill>
                  <a:prstClr val="black"/>
                </a:solidFill>
              </a:rPr>
              <a:t>/баннер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7" name="Альтернативный процесс 21"/>
          <p:cNvSpPr/>
          <p:nvPr/>
        </p:nvSpPr>
        <p:spPr>
          <a:xfrm>
            <a:off x="2411761" y="4072752"/>
            <a:ext cx="1728191" cy="406266"/>
          </a:xfrm>
          <a:prstGeom prst="flowChartAlternateProcess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1. Доступность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18" name="Альтернативный процесс 22"/>
          <p:cNvSpPr/>
          <p:nvPr/>
        </p:nvSpPr>
        <p:spPr>
          <a:xfrm>
            <a:off x="4657964" y="4051188"/>
            <a:ext cx="1642228" cy="385960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2. Стоимость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0" name="Альтернативный процесс 24"/>
          <p:cNvSpPr/>
          <p:nvPr/>
        </p:nvSpPr>
        <p:spPr>
          <a:xfrm>
            <a:off x="234052" y="4074274"/>
            <a:ext cx="1745660" cy="404743"/>
          </a:xfrm>
          <a:prstGeom prst="flowChartAlternateProcess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Терминал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1" name="Альтернативный процесс 25"/>
          <p:cNvSpPr/>
          <p:nvPr/>
        </p:nvSpPr>
        <p:spPr>
          <a:xfrm>
            <a:off x="2410645" y="5020701"/>
            <a:ext cx="1728191" cy="406266"/>
          </a:xfrm>
          <a:prstGeom prst="flowChartAlternateProcess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1. Доступность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2" name="Альтернативный процесс 26"/>
          <p:cNvSpPr/>
          <p:nvPr/>
        </p:nvSpPr>
        <p:spPr>
          <a:xfrm>
            <a:off x="4656848" y="4999137"/>
            <a:ext cx="1642228" cy="385960"/>
          </a:xfrm>
          <a:prstGeom prst="flowChartAlternateProcess">
            <a:avLst/>
          </a:prstGeom>
          <a:solidFill>
            <a:srgbClr val="FF868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2. Стоимость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4" name="Альтернативный процесс 28"/>
          <p:cNvSpPr/>
          <p:nvPr/>
        </p:nvSpPr>
        <p:spPr>
          <a:xfrm>
            <a:off x="232935" y="4957895"/>
            <a:ext cx="1746777" cy="559337"/>
          </a:xfrm>
          <a:prstGeom prst="flowChartAlternateProcess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Телефонный опрос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5" name="Альтернативный процесс 29"/>
          <p:cNvSpPr/>
          <p:nvPr/>
        </p:nvSpPr>
        <p:spPr>
          <a:xfrm>
            <a:off x="2409529" y="5926779"/>
            <a:ext cx="1728191" cy="406266"/>
          </a:xfrm>
          <a:prstGeom prst="flowChartAlternateProcess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1. Доступность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26" name="Альтернативный процесс 30"/>
          <p:cNvSpPr/>
          <p:nvPr/>
        </p:nvSpPr>
        <p:spPr>
          <a:xfrm>
            <a:off x="4655732" y="5905215"/>
            <a:ext cx="1642228" cy="385960"/>
          </a:xfrm>
          <a:prstGeom prst="flowChartAlternateProcess">
            <a:avLst/>
          </a:prstGeom>
          <a:solidFill>
            <a:srgbClr val="FF868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2. Стоимость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7" name="Альтернативный процесс 31"/>
          <p:cNvSpPr/>
          <p:nvPr/>
        </p:nvSpPr>
        <p:spPr>
          <a:xfrm>
            <a:off x="6869560" y="5891887"/>
            <a:ext cx="1804664" cy="371374"/>
          </a:xfrm>
          <a:prstGeom prst="flowChartAlternateProcess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3. Достоверность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28" name="Альтернативный процесс 32"/>
          <p:cNvSpPr/>
          <p:nvPr/>
        </p:nvSpPr>
        <p:spPr>
          <a:xfrm>
            <a:off x="231819" y="5928300"/>
            <a:ext cx="1747893" cy="525035"/>
          </a:xfrm>
          <a:prstGeom prst="flowChartAlternateProcess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Интервью на выходе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30" name="Альтернативный процесс 19"/>
          <p:cNvSpPr/>
          <p:nvPr/>
        </p:nvSpPr>
        <p:spPr>
          <a:xfrm>
            <a:off x="6872908" y="3174566"/>
            <a:ext cx="1804664" cy="371374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3. Достоверность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31" name="Альтернативный процесс 23"/>
          <p:cNvSpPr/>
          <p:nvPr/>
        </p:nvSpPr>
        <p:spPr>
          <a:xfrm>
            <a:off x="6886864" y="4053857"/>
            <a:ext cx="1804664" cy="371374"/>
          </a:xfrm>
          <a:prstGeom prst="flowChartAlternateProcess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3. Достоверность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32" name="Альтернативный процесс 27"/>
          <p:cNvSpPr/>
          <p:nvPr/>
        </p:nvSpPr>
        <p:spPr>
          <a:xfrm>
            <a:off x="6871792" y="4973892"/>
            <a:ext cx="1804664" cy="371374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3. Достоверность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33" name="Альтернативный процесс 10"/>
          <p:cNvSpPr/>
          <p:nvPr/>
        </p:nvSpPr>
        <p:spPr>
          <a:xfrm>
            <a:off x="6886864" y="2226617"/>
            <a:ext cx="1804664" cy="371374"/>
          </a:xfrm>
          <a:prstGeom prst="flowChartAlternateProcess">
            <a:avLst/>
          </a:prstGeom>
          <a:solidFill>
            <a:srgbClr val="FF868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b="1" dirty="0" smtClean="0">
                <a:solidFill>
                  <a:prstClr val="black"/>
                </a:solidFill>
              </a:rPr>
              <a:t>3. Достоверность</a:t>
            </a:r>
            <a:endParaRPr lang="ru-RU" sz="1600" b="1" dirty="0">
              <a:solidFill>
                <a:prstClr val="black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1556792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ВЫБОР КАНАЛОВ ОБРАТНОЙ СВЯЗИ</a:t>
            </a:r>
          </a:p>
        </p:txBody>
      </p:sp>
    </p:spTree>
    <p:extLst>
      <p:ext uri="{BB962C8B-B14F-4D97-AF65-F5344CB8AC3E}">
        <p14:creationId xmlns:p14="http://schemas.microsoft.com/office/powerpoint/2010/main" val="334845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622176" y="-288854"/>
            <a:ext cx="7982272" cy="1053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0000"/>
                </a:solidFill>
              </a:rPr>
              <a:t>Пример работы Системы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27961"/>
            <a:ext cx="7994311" cy="606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87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622176" y="-822"/>
            <a:ext cx="7982272" cy="1053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0000"/>
                </a:solidFill>
              </a:rPr>
              <a:t>1. Выбор учреждения из группы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600"/>
            <a:ext cx="9144000" cy="408952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3528" y="4365104"/>
            <a:ext cx="8496944" cy="36004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12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622176" y="-822"/>
            <a:ext cx="7982272" cy="1053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0000"/>
                </a:solidFill>
              </a:rPr>
              <a:t>2. Оценка учреждения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836712"/>
            <a:ext cx="85090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85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622176" y="-822"/>
            <a:ext cx="7982272" cy="1053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0000"/>
                </a:solidFill>
              </a:rPr>
              <a:t>3. Контроль результатов (личный кабинет учреждения)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052736"/>
            <a:ext cx="8712968" cy="509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18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622176" y="-822"/>
            <a:ext cx="7982272" cy="1053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0000"/>
                </a:solidFill>
              </a:rPr>
              <a:t>3. Контроль результатов (оценка удовлетворенности)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2900"/>
            <a:ext cx="9144000" cy="360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7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24"/>
            <a:ext cx="9144000" cy="1578890"/>
          </a:xfrm>
          <a:prstGeom prst="rect">
            <a:avLst/>
          </a:prstGeom>
        </p:spPr>
      </p:pic>
      <p:sp>
        <p:nvSpPr>
          <p:cNvPr id="6" name="Заголовок 6"/>
          <p:cNvSpPr txBox="1">
            <a:spLocks/>
          </p:cNvSpPr>
          <p:nvPr/>
        </p:nvSpPr>
        <p:spPr>
          <a:xfrm>
            <a:off x="35496" y="1591773"/>
            <a:ext cx="9108504" cy="541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0000"/>
                </a:solidFill>
              </a:rPr>
              <a:t>Зачем нужна независимая оценка качества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Заголовок 6"/>
          <p:cNvSpPr txBox="1">
            <a:spLocks/>
          </p:cNvSpPr>
          <p:nvPr/>
        </p:nvSpPr>
        <p:spPr>
          <a:xfrm>
            <a:off x="3923928" y="2564904"/>
            <a:ext cx="5005544" cy="3843030"/>
          </a:xfrm>
          <a:prstGeom prst="rect">
            <a:avLst/>
          </a:prstGeom>
          <a:solidFill>
            <a:srgbClr val="CCFFCC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dirty="0" smtClean="0">
                <a:solidFill>
                  <a:srgbClr val="FF0000"/>
                </a:solidFill>
              </a:rPr>
              <a:t>Комплексное измерение качества в государственном и муниципальном секторе – это один из критериев эффективности расходования общественных средств и возможности привлечения дополнительных ресурсов.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642" y="2420887"/>
            <a:ext cx="2990285" cy="39870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1227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622176" y="-822"/>
            <a:ext cx="7982272" cy="1053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0000"/>
                </a:solidFill>
              </a:rPr>
              <a:t>3. Контроль результатов (оценка выполнения государственного задания)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0300"/>
            <a:ext cx="9144000" cy="458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7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622176" y="-822"/>
            <a:ext cx="7982272" cy="1053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solidFill>
                  <a:srgbClr val="FF0000"/>
                </a:solidFill>
              </a:rPr>
              <a:t>3. Контроль результатов (оценка информации на сайте учреждения)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4744"/>
            <a:ext cx="9144000" cy="534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3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6"/>
          <p:cNvSpPr txBox="1">
            <a:spLocks/>
          </p:cNvSpPr>
          <p:nvPr/>
        </p:nvSpPr>
        <p:spPr>
          <a:xfrm>
            <a:off x="622176" y="-822"/>
            <a:ext cx="7982272" cy="10535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FF0000"/>
                </a:solidFill>
              </a:rPr>
              <a:t>4</a:t>
            </a:r>
            <a:r>
              <a:rPr lang="ru-RU" sz="4000" b="1" dirty="0" smtClean="0">
                <a:solidFill>
                  <a:srgbClr val="FF0000"/>
                </a:solidFill>
              </a:rPr>
              <a:t>. Анализ результатов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5700"/>
            <a:ext cx="9144000" cy="453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88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437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1" y="4149080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АНО</a:t>
            </a:r>
            <a:r>
              <a:rPr lang="ru-RU" sz="2000" dirty="0"/>
              <a:t> «Рейтинговое агентство независимой оценки качества услуг в различных социальных сферах (культуры, образования, науки, здравоохранения, спорта)</a:t>
            </a:r>
            <a:r>
              <a:rPr lang="ru-RU" sz="2000" dirty="0" smtClean="0"/>
              <a:t>» +7 (963) 0111688 </a:t>
            </a:r>
            <a:r>
              <a:rPr lang="en-US" sz="2000" dirty="0" err="1" smtClean="0"/>
              <a:t>anorakurs@icloud.com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772816"/>
            <a:ext cx="72007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МЫ ВСЕГДА ГОТОВЫ ОТВЕТИТЬ НА ВАШИ ВОПРОСЫ ПО ОРГАНИЗАЦИИ НЕЗАВИСИМОЙ ОЦЕНКИ КАЧЕСТВА УСЛУГ</a:t>
            </a:r>
          </a:p>
        </p:txBody>
      </p:sp>
    </p:spTree>
    <p:extLst>
      <p:ext uri="{BB962C8B-B14F-4D97-AF65-F5344CB8AC3E}">
        <p14:creationId xmlns:p14="http://schemas.microsoft.com/office/powerpoint/2010/main" val="1810565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85"/>
            <a:ext cx="9144000" cy="1623427"/>
          </a:xfrm>
          <a:prstGeom prst="rect">
            <a:avLst/>
          </a:prstGeom>
        </p:spPr>
      </p:pic>
      <p:sp>
        <p:nvSpPr>
          <p:cNvPr id="6" name="Заголовок 6"/>
          <p:cNvSpPr txBox="1">
            <a:spLocks/>
          </p:cNvSpPr>
          <p:nvPr/>
        </p:nvSpPr>
        <p:spPr>
          <a:xfrm>
            <a:off x="35496" y="1856757"/>
            <a:ext cx="9108504" cy="492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FF0000"/>
                </a:solidFill>
              </a:rPr>
              <a:t>Что необходимо преодолеть</a:t>
            </a:r>
          </a:p>
        </p:txBody>
      </p:sp>
      <p:sp>
        <p:nvSpPr>
          <p:cNvPr id="7" name="Заголовок 6"/>
          <p:cNvSpPr txBox="1">
            <a:spLocks/>
          </p:cNvSpPr>
          <p:nvPr/>
        </p:nvSpPr>
        <p:spPr>
          <a:xfrm>
            <a:off x="280100" y="2486163"/>
            <a:ext cx="8619296" cy="3607133"/>
          </a:xfrm>
          <a:prstGeom prst="rect">
            <a:avLst/>
          </a:prstGeom>
          <a:solidFill>
            <a:srgbClr val="FF8685"/>
          </a:solidFill>
          <a:ln>
            <a:solidFill>
              <a:schemeClr val="tx2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2800" b="1" dirty="0" smtClean="0"/>
              <a:t>Недостаточное понимание целей проведения независимой оценки качества учредителями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ru-RU" sz="2800" b="1" dirty="0" smtClean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2800" b="1" dirty="0" smtClean="0"/>
              <a:t>Искаженное понимание целей оценки основного персонала учреждений социальной сферы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ru-RU" sz="2800" b="1" dirty="0" smtClean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ru-RU" sz="2800" b="1" dirty="0" smtClean="0"/>
              <a:t>Низкая активность получателей услуг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ru-RU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1227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1270" t="5861" r="31190" b="9011"/>
          <a:stretch/>
        </p:blipFill>
        <p:spPr>
          <a:xfrm>
            <a:off x="179512" y="1714923"/>
            <a:ext cx="3640695" cy="4738413"/>
          </a:xfrm>
          <a:prstGeom prst="rect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054490" y="1908121"/>
            <a:ext cx="4765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http://</a:t>
            </a:r>
            <a:r>
              <a:rPr lang="en-US" sz="3200" b="1" dirty="0" smtClean="0">
                <a:solidFill>
                  <a:srgbClr val="FF0000"/>
                </a:solidFill>
              </a:rPr>
              <a:t>controlquality.ru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4490" y="2924944"/>
            <a:ext cx="4837990" cy="30469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/>
              <a:t>«</a:t>
            </a:r>
            <a:r>
              <a:rPr lang="ru-RU" sz="2400" b="1" dirty="0"/>
              <a:t>Оценка качества услуг учреждений культуры» </a:t>
            </a:r>
            <a:r>
              <a:rPr lang="ru-RU" sz="2400" b="1" dirty="0" smtClean="0"/>
              <a:t>представляет </a:t>
            </a:r>
            <a:r>
              <a:rPr lang="ru-RU" sz="2400" b="1" dirty="0"/>
              <a:t>систему электронного учета мнения граждан о качестве предоставления государственных </a:t>
            </a:r>
            <a:r>
              <a:rPr lang="ru-RU" sz="2400" b="1" dirty="0" smtClean="0"/>
              <a:t>услуг </a:t>
            </a:r>
            <a:r>
              <a:rPr lang="ru-RU" sz="2400" b="1" dirty="0"/>
              <a:t>организациями </a:t>
            </a:r>
            <a:r>
              <a:rPr lang="ru-RU" sz="2400" b="1" dirty="0" smtClean="0"/>
              <a:t>культуры</a:t>
            </a:r>
            <a:endParaRPr lang="ru-RU" sz="2400" b="1" dirty="0"/>
          </a:p>
          <a:p>
            <a:pPr algn="just"/>
            <a:endParaRPr lang="ru-RU" sz="2400" b="1" dirty="0" smtClean="0"/>
          </a:p>
        </p:txBody>
      </p:sp>
      <p:pic>
        <p:nvPicPr>
          <p:cNvPr id="8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24"/>
            <a:ext cx="9144000" cy="15788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5775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Альтернативный процесс 6"/>
          <p:cNvSpPr/>
          <p:nvPr/>
        </p:nvSpPr>
        <p:spPr>
          <a:xfrm>
            <a:off x="179512" y="2159000"/>
            <a:ext cx="2808312" cy="2854176"/>
          </a:xfrm>
          <a:prstGeom prst="flowChartAlternateProcess">
            <a:avLst/>
          </a:prstGeom>
          <a:solidFill>
            <a:srgbClr val="FF868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</a:rPr>
              <a:t>1. Оценка открытости </a:t>
            </a:r>
            <a:r>
              <a:rPr lang="ru-RU" sz="2400" b="1" dirty="0">
                <a:solidFill>
                  <a:prstClr val="black"/>
                </a:solidFill>
              </a:rPr>
              <a:t>и доступности информации на официальном сайте </a:t>
            </a:r>
            <a:r>
              <a:rPr lang="ru-RU" sz="2400" b="1" dirty="0" smtClean="0">
                <a:solidFill>
                  <a:prstClr val="black"/>
                </a:solidFill>
              </a:rPr>
              <a:t>организации </a:t>
            </a:r>
            <a:r>
              <a:rPr lang="ru-RU" sz="2400" b="1" dirty="0">
                <a:solidFill>
                  <a:prstClr val="black"/>
                </a:solidFill>
              </a:rPr>
              <a:t>культуры </a:t>
            </a:r>
          </a:p>
        </p:txBody>
      </p:sp>
      <p:sp>
        <p:nvSpPr>
          <p:cNvPr id="10" name="Альтернативный процесс 8"/>
          <p:cNvSpPr/>
          <p:nvPr/>
        </p:nvSpPr>
        <p:spPr>
          <a:xfrm>
            <a:off x="3059833" y="2132856"/>
            <a:ext cx="2880319" cy="2854176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prstClr val="black"/>
                </a:solidFill>
              </a:rPr>
              <a:t>2. Оценка выполнения государственного/</a:t>
            </a:r>
            <a:r>
              <a:rPr lang="ru-RU" sz="2400" b="1" dirty="0" smtClean="0">
                <a:solidFill>
                  <a:prstClr val="black"/>
                </a:solidFill>
              </a:rPr>
              <a:t>муниципального </a:t>
            </a:r>
            <a:r>
              <a:rPr lang="ru-RU" sz="2400" b="1" dirty="0">
                <a:solidFill>
                  <a:prstClr val="black"/>
                </a:solidFill>
              </a:rPr>
              <a:t>задания </a:t>
            </a:r>
            <a:r>
              <a:rPr lang="ru-RU" sz="2400" b="1" dirty="0" smtClean="0">
                <a:solidFill>
                  <a:prstClr val="black"/>
                </a:solidFill>
              </a:rPr>
              <a:t>организации </a:t>
            </a:r>
            <a:r>
              <a:rPr lang="ru-RU" sz="2400" b="1" dirty="0">
                <a:solidFill>
                  <a:prstClr val="black"/>
                </a:solidFill>
              </a:rPr>
              <a:t>культуры </a:t>
            </a:r>
          </a:p>
        </p:txBody>
      </p:sp>
      <p:sp>
        <p:nvSpPr>
          <p:cNvPr id="11" name="Альтернативный процесс 10"/>
          <p:cNvSpPr/>
          <p:nvPr/>
        </p:nvSpPr>
        <p:spPr>
          <a:xfrm>
            <a:off x="6084168" y="2132386"/>
            <a:ext cx="2833175" cy="2880789"/>
          </a:xfrm>
          <a:prstGeom prst="flowChartAlternateProcess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3. Оценка </a:t>
            </a:r>
            <a:r>
              <a:rPr lang="ru-RU" sz="2400" b="1" dirty="0" smtClean="0">
                <a:solidFill>
                  <a:prstClr val="black"/>
                </a:solidFill>
              </a:rPr>
              <a:t>удовлетворен-</a:t>
            </a:r>
            <a:r>
              <a:rPr lang="ru-RU" sz="2400" b="1" dirty="0" err="1" smtClean="0">
                <a:solidFill>
                  <a:prstClr val="black"/>
                </a:solidFill>
              </a:rPr>
              <a:t>ности</a:t>
            </a:r>
            <a:r>
              <a:rPr lang="ru-RU" sz="2400" b="1" dirty="0" smtClean="0">
                <a:solidFill>
                  <a:prstClr val="black"/>
                </a:solidFill>
              </a:rPr>
              <a:t> </a:t>
            </a:r>
            <a:r>
              <a:rPr lang="ru-RU" sz="2400" b="1" dirty="0">
                <a:solidFill>
                  <a:prstClr val="black"/>
                </a:solidFill>
              </a:rPr>
              <a:t>качеством </a:t>
            </a:r>
            <a:endParaRPr lang="ru-RU" sz="2400" b="1" dirty="0" smtClean="0">
              <a:solidFill>
                <a:prstClr val="black"/>
              </a:solidFill>
            </a:endParaRP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</a:rPr>
              <a:t>оказания </a:t>
            </a:r>
            <a:r>
              <a:rPr lang="ru-RU" sz="2400" b="1" dirty="0">
                <a:solidFill>
                  <a:prstClr val="black"/>
                </a:solidFill>
              </a:rPr>
              <a:t>услуг </a:t>
            </a:r>
            <a:r>
              <a:rPr lang="ru-RU" sz="2400" b="1" dirty="0" smtClean="0">
                <a:solidFill>
                  <a:prstClr val="black"/>
                </a:solidFill>
              </a:rPr>
              <a:t>организацией </a:t>
            </a:r>
          </a:p>
          <a:p>
            <a:pPr lvl="0" algn="ctr"/>
            <a:r>
              <a:rPr lang="ru-RU" sz="2400" b="1" dirty="0" smtClean="0">
                <a:solidFill>
                  <a:prstClr val="black"/>
                </a:solidFill>
              </a:rPr>
              <a:t>культуры </a:t>
            </a:r>
          </a:p>
          <a:p>
            <a:pPr lvl="0" algn="ctr"/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4161771" y="5085184"/>
            <a:ext cx="554245" cy="58420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1059950" y="5110584"/>
            <a:ext cx="554245" cy="584200"/>
          </a:xfrm>
          <a:prstGeom prst="downArrow">
            <a:avLst/>
          </a:prstGeom>
          <a:solidFill>
            <a:srgbClr val="FF868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186107" y="5110584"/>
            <a:ext cx="554245" cy="584200"/>
          </a:xfrm>
          <a:prstGeom prst="downArrow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Альтернативный процесс 15"/>
          <p:cNvSpPr/>
          <p:nvPr/>
        </p:nvSpPr>
        <p:spPr>
          <a:xfrm>
            <a:off x="444501" y="5729436"/>
            <a:ext cx="8472842" cy="723900"/>
          </a:xfrm>
          <a:prstGeom prst="flowChartAlternateProcess">
            <a:avLst/>
          </a:prstGeom>
          <a:solidFill>
            <a:srgbClr val="56FF9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</a:rPr>
              <a:t>Независимая оценка качества услуг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658" y="1484784"/>
            <a:ext cx="8690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Методика проведения независимой оценки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85"/>
            <a:ext cx="9144000" cy="162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1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729489"/>
            <a:ext cx="7902208" cy="101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6"/>
          <p:cNvSpPr txBox="1">
            <a:spLocks/>
          </p:cNvSpPr>
          <p:nvPr/>
        </p:nvSpPr>
        <p:spPr>
          <a:xfrm>
            <a:off x="-28762" y="1776745"/>
            <a:ext cx="9158645" cy="500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FF0000"/>
                </a:solidFill>
              </a:rPr>
              <a:t>Оценка открытости и доступности информации на официальном сайте организации </a:t>
            </a:r>
            <a:r>
              <a:rPr lang="ru-RU" sz="3200" b="1" dirty="0" smtClean="0">
                <a:solidFill>
                  <a:srgbClr val="FF0000"/>
                </a:solidFill>
              </a:rPr>
              <a:t>культуры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153599"/>
              </p:ext>
            </p:extLst>
          </p:nvPr>
        </p:nvGraphicFramePr>
        <p:xfrm>
          <a:off x="179512" y="2774475"/>
          <a:ext cx="4207275" cy="371856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81292"/>
                <a:gridCol w="906271"/>
                <a:gridCol w="2216597"/>
                <a:gridCol w="803115"/>
              </a:tblGrid>
              <a:tr h="280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№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Группа требований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 информационного объекта (требования)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Значи-мость</a:t>
                      </a:r>
                      <a:r>
                        <a:rPr lang="ru-RU" sz="1200" dirty="0">
                          <a:effectLst/>
                        </a:rPr>
                        <a:t>, балл 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0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Открытость и доступность информации об учреждении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(п. 12 пп. 1 Приложения к Приказу Министерства культуры Российской Федерации №1505 от 30 сентября 2013 г)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Полное наименование учреждения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3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Почтовый адрес, схема размещения учреждения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0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Адрес электронной почты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867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Информация о руководителе учреждения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0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Сведения об учреждении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0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Состав работников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31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Требования к оказываемым услугам (стандарты, регламенты, описание предоставляемых услуг)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3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Информация о финансировании учреждения</a:t>
                      </a:r>
                      <a:endParaRPr lang="ru-RU" sz="120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636912"/>
            <a:ext cx="4318718" cy="33123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2" name="Прямая со стрелкой 11"/>
          <p:cNvCxnSpPr>
            <a:stCxn id="18" idx="3"/>
          </p:cNvCxnSpPr>
          <p:nvPr/>
        </p:nvCxnSpPr>
        <p:spPr>
          <a:xfrm flipV="1">
            <a:off x="3535775" y="3263606"/>
            <a:ext cx="2692409" cy="39074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554111" y="4222987"/>
            <a:ext cx="2555104" cy="69644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463768" y="4782650"/>
            <a:ext cx="3268472" cy="95060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вал 14"/>
          <p:cNvSpPr/>
          <p:nvPr/>
        </p:nvSpPr>
        <p:spPr>
          <a:xfrm>
            <a:off x="5541693" y="2888961"/>
            <a:ext cx="3152083" cy="374645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109215" y="4222987"/>
            <a:ext cx="1741918" cy="9878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6581060" y="5733255"/>
            <a:ext cx="203153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403648" y="3450930"/>
            <a:ext cx="2132127" cy="4068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421983" y="3859189"/>
            <a:ext cx="2132128" cy="4888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421983" y="4379730"/>
            <a:ext cx="2132128" cy="4029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77"/>
            <a:ext cx="9144000" cy="163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97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384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34" y="2924944"/>
            <a:ext cx="8372777" cy="34563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25474" y="4715442"/>
            <a:ext cx="2722390" cy="970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86935" y="6299618"/>
            <a:ext cx="3048961" cy="970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  <p:sp>
        <p:nvSpPr>
          <p:cNvPr id="4" name="Заголовок 6"/>
          <p:cNvSpPr txBox="1">
            <a:spLocks/>
          </p:cNvSpPr>
          <p:nvPr/>
        </p:nvSpPr>
        <p:spPr>
          <a:xfrm>
            <a:off x="395536" y="1772816"/>
            <a:ext cx="8352928" cy="7442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FF0000"/>
                </a:solidFill>
              </a:rPr>
              <a:t>Оценка выполнения </a:t>
            </a:r>
            <a:r>
              <a:rPr lang="ru-RU" sz="3200" b="1" dirty="0" smtClean="0">
                <a:solidFill>
                  <a:srgbClr val="FF0000"/>
                </a:solidFill>
              </a:rPr>
              <a:t>государственного </a:t>
            </a:r>
            <a:r>
              <a:rPr lang="ru-RU" sz="3200" b="1" dirty="0">
                <a:solidFill>
                  <a:srgbClr val="FF0000"/>
                </a:solidFill>
              </a:rPr>
              <a:t>задания на основании информации на сайте </a:t>
            </a:r>
            <a:r>
              <a:rPr lang="en-US" sz="3200" b="1" dirty="0">
                <a:solidFill>
                  <a:srgbClr val="FF0000"/>
                </a:solidFill>
              </a:rPr>
              <a:t>www</a:t>
            </a:r>
            <a:r>
              <a:rPr lang="ru-RU" sz="3200" b="1" dirty="0">
                <a:solidFill>
                  <a:srgbClr val="FF0000"/>
                </a:solidFill>
              </a:rPr>
              <a:t>.</a:t>
            </a:r>
            <a:r>
              <a:rPr lang="en-US" sz="3200" b="1" dirty="0">
                <a:solidFill>
                  <a:srgbClr val="FF0000"/>
                </a:solidFill>
              </a:rPr>
              <a:t>bus</a:t>
            </a:r>
            <a:r>
              <a:rPr lang="ru-RU" sz="3200" b="1" dirty="0">
                <a:solidFill>
                  <a:srgbClr val="FF0000"/>
                </a:solidFill>
              </a:rPr>
              <a:t>.</a:t>
            </a:r>
            <a:r>
              <a:rPr lang="en-US" sz="3200" b="1" dirty="0" err="1">
                <a:solidFill>
                  <a:srgbClr val="FF0000"/>
                </a:solidFill>
              </a:rPr>
              <a:t>gov</a:t>
            </a:r>
            <a:r>
              <a:rPr lang="ru-RU" sz="3200" b="1" dirty="0">
                <a:solidFill>
                  <a:srgbClr val="FF0000"/>
                </a:solidFill>
              </a:rPr>
              <a:t>.</a:t>
            </a:r>
            <a:r>
              <a:rPr lang="en-US" sz="3200" b="1" dirty="0" err="1">
                <a:solidFill>
                  <a:srgbClr val="FF0000"/>
                </a:solidFill>
              </a:rPr>
              <a:t>ru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796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85"/>
            <a:ext cx="9144000" cy="16234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6493" y="2492896"/>
            <a:ext cx="7162132" cy="797982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Овал 11"/>
          <p:cNvSpPr/>
          <p:nvPr/>
        </p:nvSpPr>
        <p:spPr>
          <a:xfrm>
            <a:off x="1043965" y="2496382"/>
            <a:ext cx="2114250" cy="76983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Заголовок 6"/>
          <p:cNvSpPr txBox="1">
            <a:spLocks/>
          </p:cNvSpPr>
          <p:nvPr/>
        </p:nvSpPr>
        <p:spPr>
          <a:xfrm>
            <a:off x="-29574" y="1527373"/>
            <a:ext cx="91735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/>
            <a:r>
              <a:rPr lang="ru-RU" sz="3200" b="1" dirty="0">
                <a:solidFill>
                  <a:srgbClr val="FF0000"/>
                </a:solidFill>
              </a:rPr>
              <a:t>Оценка </a:t>
            </a:r>
            <a:r>
              <a:rPr lang="ru-RU" sz="3200" b="1" dirty="0" smtClean="0">
                <a:solidFill>
                  <a:srgbClr val="FF0000"/>
                </a:solidFill>
              </a:rPr>
              <a:t>удовлетворенности </a:t>
            </a:r>
            <a:r>
              <a:rPr lang="ru-RU" sz="3200" b="1" dirty="0">
                <a:solidFill>
                  <a:srgbClr val="FF0000"/>
                </a:solidFill>
              </a:rPr>
              <a:t>качеством </a:t>
            </a:r>
            <a:r>
              <a:rPr lang="ru-RU" sz="3200" b="1" dirty="0" smtClean="0">
                <a:solidFill>
                  <a:srgbClr val="FF0000"/>
                </a:solidFill>
              </a:rPr>
              <a:t>оказания </a:t>
            </a:r>
            <a:r>
              <a:rPr lang="ru-RU" sz="3200" b="1" dirty="0">
                <a:solidFill>
                  <a:srgbClr val="FF0000"/>
                </a:solidFill>
              </a:rPr>
              <a:t>услуг организацией </a:t>
            </a:r>
            <a:r>
              <a:rPr lang="ru-RU" sz="3200" b="1" dirty="0" smtClean="0">
                <a:solidFill>
                  <a:srgbClr val="FF0000"/>
                </a:solidFill>
              </a:rPr>
              <a:t>культуры (</a:t>
            </a:r>
            <a:r>
              <a:rPr lang="ru-RU" sz="3200" b="1" dirty="0">
                <a:solidFill>
                  <a:srgbClr val="FF0000"/>
                </a:solidFill>
              </a:rPr>
              <a:t>интернет-портал</a:t>
            </a:r>
            <a:r>
              <a:rPr lang="ru-RU" sz="3200" b="1" dirty="0" smtClean="0">
                <a:solidFill>
                  <a:srgbClr val="FF0000"/>
                </a:solidFill>
              </a:rPr>
              <a:t>)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1758" y="3583264"/>
            <a:ext cx="3491602" cy="2766462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>
            <a:off x="2848590" y="3121430"/>
            <a:ext cx="3523610" cy="85158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21552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70371"/>
            <a:ext cx="9073008" cy="11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77"/>
            <a:ext cx="9144000" cy="16384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190" y="2636912"/>
            <a:ext cx="6187056" cy="344678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7" name="Заголовок 6"/>
          <p:cNvSpPr txBox="1">
            <a:spLocks/>
          </p:cNvSpPr>
          <p:nvPr/>
        </p:nvSpPr>
        <p:spPr>
          <a:xfrm>
            <a:off x="364840" y="1742205"/>
            <a:ext cx="8414320" cy="534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rgbClr val="FF0000"/>
                </a:solidFill>
              </a:rPr>
              <a:t>Изучение мнения получателей услуг </a:t>
            </a:r>
            <a:endParaRPr lang="ru-RU" sz="3200" b="1" dirty="0" smtClean="0">
              <a:solidFill>
                <a:srgbClr val="FF0000"/>
              </a:solidFill>
            </a:endParaRPr>
          </a:p>
          <a:p>
            <a:r>
              <a:rPr lang="ru-RU" sz="3200" b="1" dirty="0" smtClean="0">
                <a:solidFill>
                  <a:srgbClr val="FF0000"/>
                </a:solidFill>
              </a:rPr>
              <a:t>(</a:t>
            </a:r>
            <a:r>
              <a:rPr lang="ru-RU" sz="3200" b="1" dirty="0" err="1">
                <a:solidFill>
                  <a:srgbClr val="FF0000"/>
                </a:solidFill>
              </a:rPr>
              <a:t>виджет</a:t>
            </a:r>
            <a:r>
              <a:rPr lang="ru-RU" sz="3200" b="1" dirty="0">
                <a:solidFill>
                  <a:srgbClr val="FF0000"/>
                </a:solidFill>
              </a:rPr>
              <a:t> на сайте учреждения)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50223"/>
            <a:ext cx="914400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© АНО «РАКУРС»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26703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757</Words>
  <Application>Microsoft Macintosh PowerPoint</Application>
  <PresentationFormat>Экран (4:3)</PresentationFormat>
  <Paragraphs>140</Paragraphs>
  <Slides>23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</dc:creator>
  <cp:lastModifiedBy>Роман</cp:lastModifiedBy>
  <cp:revision>52</cp:revision>
  <dcterms:created xsi:type="dcterms:W3CDTF">2012-10-24T08:34:29Z</dcterms:created>
  <dcterms:modified xsi:type="dcterms:W3CDTF">2015-06-01T13:09:36Z</dcterms:modified>
</cp:coreProperties>
</file>